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16" r:id="rId7"/>
    <p:sldId id="321" r:id="rId8"/>
    <p:sldId id="322" r:id="rId9"/>
    <p:sldId id="320" r:id="rId10"/>
    <p:sldId id="319" r:id="rId11"/>
    <p:sldId id="310" r:id="rId12"/>
    <p:sldId id="323" r:id="rId13"/>
    <p:sldId id="324" r:id="rId14"/>
    <p:sldId id="305" r:id="rId15"/>
    <p:sldId id="32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b="0" dirty="0"/>
              <a:t>Агрегатные функции </a:t>
            </a:r>
            <a:r>
              <a:rPr lang="en-US" b="0" dirty="0"/>
              <a:t>SQL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6F910-ED75-E416-16B1-5D83A0336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511" y="97972"/>
            <a:ext cx="7042570" cy="958613"/>
          </a:xfrm>
        </p:spPr>
        <p:txBody>
          <a:bodyPr/>
          <a:lstStyle/>
          <a:p>
            <a:r>
              <a:rPr lang="ru-KZ" dirty="0"/>
              <a:t>Использование с HAVING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F9F9AA-16FE-BB27-C091-ABE02978E1E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365171" y="1251858"/>
            <a:ext cx="7826829" cy="4549558"/>
          </a:xfrm>
        </p:spPr>
        <p:txBody>
          <a:bodyPr>
            <a:normAutofit fontScale="92500" lnSpcReduction="10000"/>
          </a:bodyPr>
          <a:lstStyle/>
          <a:p>
            <a:r>
              <a:rPr lang="ru-KZ" dirty="0">
                <a:solidFill>
                  <a:schemeClr val="tx1"/>
                </a:solidFill>
              </a:rPr>
              <a:t>HAVING применяется для фильтрации результатов после группировки, в отличие от WHERE, который фильтрует строки до агрегации.</a:t>
            </a:r>
          </a:p>
          <a:p>
            <a:r>
              <a:rPr lang="ru-KZ" dirty="0">
                <a:solidFill>
                  <a:schemeClr val="tx1"/>
                </a:solidFill>
              </a:rPr>
              <a:t>Пример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KZ" dirty="0">
                <a:solidFill>
                  <a:schemeClr val="tx1"/>
                </a:solidFill>
              </a:rPr>
              <a:t>Выведет отделы, где суммарная зарплата превышает 100000:</a:t>
            </a:r>
          </a:p>
          <a:p>
            <a:r>
              <a:rPr lang="ru-KZ" dirty="0">
                <a:solidFill>
                  <a:schemeClr val="tx1"/>
                </a:solidFill>
              </a:rPr>
              <a:t>SELECT Отдел, </a:t>
            </a:r>
            <a:r>
              <a:rPr lang="ru-KZ" b="1" dirty="0">
                <a:solidFill>
                  <a:schemeClr val="tx1"/>
                </a:solidFill>
              </a:rPr>
              <a:t>SUM</a:t>
            </a:r>
            <a:r>
              <a:rPr lang="ru-KZ" dirty="0">
                <a:solidFill>
                  <a:schemeClr val="tx1"/>
                </a:solidFill>
              </a:rPr>
              <a:t>(Зарплата)</a:t>
            </a:r>
          </a:p>
          <a:p>
            <a:r>
              <a:rPr lang="ru-KZ" dirty="0">
                <a:solidFill>
                  <a:schemeClr val="tx1"/>
                </a:solidFill>
              </a:rPr>
              <a:t>FROM Сотрудники</a:t>
            </a:r>
          </a:p>
          <a:p>
            <a:r>
              <a:rPr lang="ru-KZ" dirty="0">
                <a:solidFill>
                  <a:schemeClr val="tx1"/>
                </a:solidFill>
              </a:rPr>
              <a:t>GROUP BY Отдел</a:t>
            </a:r>
          </a:p>
          <a:p>
            <a:r>
              <a:rPr lang="ru-KZ" dirty="0">
                <a:solidFill>
                  <a:schemeClr val="tx1"/>
                </a:solidFill>
              </a:rPr>
              <a:t>HAVING </a:t>
            </a:r>
            <a:r>
              <a:rPr lang="ru-KZ" b="1" dirty="0">
                <a:solidFill>
                  <a:schemeClr val="tx1"/>
                </a:solidFill>
              </a:rPr>
              <a:t>SUM</a:t>
            </a:r>
            <a:r>
              <a:rPr lang="ru-KZ" dirty="0">
                <a:solidFill>
                  <a:schemeClr val="tx1"/>
                </a:solidFill>
              </a:rPr>
              <a:t>(Зарплата) &gt; 100000;</a:t>
            </a:r>
          </a:p>
          <a:p>
            <a:r>
              <a:rPr lang="ru-KZ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9657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621971" y="3048000"/>
            <a:ext cx="10297886" cy="2880356"/>
          </a:xfrm>
        </p:spPr>
        <p:txBody>
          <a:bodyPr>
            <a:noAutofit/>
          </a:bodyPr>
          <a:lstStyle/>
          <a:p>
            <a:r>
              <a:rPr lang="ru-KZ" b="1" dirty="0"/>
              <a:t>Особенности:</a:t>
            </a:r>
            <a:endParaRPr lang="ru-KZ" dirty="0"/>
          </a:p>
          <a:p>
            <a:pPr lvl="0"/>
            <a:r>
              <a:rPr lang="ru-KZ" dirty="0"/>
              <a:t>Агрегатные функции </a:t>
            </a:r>
            <a:r>
              <a:rPr lang="ru-KZ" b="1" dirty="0"/>
              <a:t>игнорируют NULL</a:t>
            </a:r>
            <a:r>
              <a:rPr lang="ru-KZ" dirty="0"/>
              <a:t>, за исключением COUNT(*), которая считает все строки.</a:t>
            </a:r>
          </a:p>
          <a:p>
            <a:pPr lvl="0"/>
            <a:r>
              <a:rPr lang="ru-KZ" dirty="0"/>
              <a:t>Не допускается использование агрегатных функций в WHERE — только в HAVING.</a:t>
            </a: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3E1FB-6E85-F346-5162-DE3A861EC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вопросов</a:t>
            </a:r>
            <a:endParaRPr lang="ru-KZ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E589E5-455A-1097-06C8-29CA8B095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57" y="2388407"/>
            <a:ext cx="5082522" cy="288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540A22D-170D-15E2-E4C3-A7C694469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738" y="2243832"/>
            <a:ext cx="5141928" cy="3172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9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ru-KZ" dirty="0"/>
              <a:t>Агрегатные функции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KZ" dirty="0">
                <a:solidFill>
                  <a:schemeClr val="tx1"/>
                </a:solidFill>
              </a:rPr>
              <a:t>Агрегатные функции (</a:t>
            </a:r>
            <a:r>
              <a:rPr lang="ru-KZ" dirty="0" err="1">
                <a:solidFill>
                  <a:schemeClr val="tx1"/>
                </a:solidFill>
              </a:rPr>
              <a:t>aggregate</a:t>
            </a:r>
            <a:r>
              <a:rPr lang="ru-KZ" dirty="0">
                <a:solidFill>
                  <a:schemeClr val="tx1"/>
                </a:solidFill>
              </a:rPr>
              <a:t> </a:t>
            </a:r>
            <a:r>
              <a:rPr lang="ru-KZ" dirty="0" err="1">
                <a:solidFill>
                  <a:schemeClr val="tx1"/>
                </a:solidFill>
              </a:rPr>
              <a:t>functions</a:t>
            </a:r>
            <a:r>
              <a:rPr lang="ru-KZ" dirty="0">
                <a:solidFill>
                  <a:schemeClr val="tx1"/>
                </a:solidFill>
              </a:rPr>
              <a:t>) — это встроенные функции SQL, которые выполняют вычисления над набором строк и возвращают одно итоговое значение.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Применяются обычно в сочетании с: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GROUP BY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HAVING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SELECT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Используются для суммирования, подсчёта, вычисления среднего, нахождения максимума и минимума.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Основные агрегатные функции: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462243"/>
            <a:ext cx="3689771" cy="3866324"/>
          </a:xfrm>
        </p:spPr>
        <p:txBody>
          <a:bodyPr>
            <a:normAutofit fontScale="85000" lnSpcReduction="20000"/>
          </a:bodyPr>
          <a:lstStyle/>
          <a:p>
            <a:r>
              <a:rPr lang="ru-KZ" dirty="0">
                <a:solidFill>
                  <a:schemeClr val="tx1"/>
                </a:solidFill>
              </a:rPr>
              <a:t>Можно использовать сразу несколько агрегатных функций в одном запросе:</a:t>
            </a:r>
          </a:p>
          <a:p>
            <a:r>
              <a:rPr lang="ru-KZ" dirty="0">
                <a:solidFill>
                  <a:schemeClr val="tx1"/>
                </a:solidFill>
              </a:rPr>
              <a:t>SELECT</a:t>
            </a:r>
          </a:p>
          <a:p>
            <a:r>
              <a:rPr lang="ru-KZ" dirty="0">
                <a:solidFill>
                  <a:schemeClr val="tx1"/>
                </a:solidFill>
              </a:rPr>
              <a:t>    COUNT(*) AS Количество,</a:t>
            </a:r>
          </a:p>
          <a:p>
            <a:r>
              <a:rPr lang="ru-KZ" dirty="0">
                <a:solidFill>
                  <a:schemeClr val="tx1"/>
                </a:solidFill>
              </a:rPr>
              <a:t>    AVG(Цена) AS </a:t>
            </a:r>
            <a:r>
              <a:rPr lang="ru-KZ" dirty="0" err="1">
                <a:solidFill>
                  <a:schemeClr val="tx1"/>
                </a:solidFill>
              </a:rPr>
              <a:t>Средняя_цена</a:t>
            </a:r>
            <a:r>
              <a:rPr lang="ru-KZ" dirty="0">
                <a:solidFill>
                  <a:schemeClr val="tx1"/>
                </a:solidFill>
              </a:rPr>
              <a:t>,</a:t>
            </a:r>
          </a:p>
          <a:p>
            <a:r>
              <a:rPr lang="ru-KZ" dirty="0">
                <a:solidFill>
                  <a:schemeClr val="tx1"/>
                </a:solidFill>
              </a:rPr>
              <a:t>    MAX(Цена) AS Максимум,</a:t>
            </a:r>
          </a:p>
          <a:p>
            <a:r>
              <a:rPr lang="ru-KZ" dirty="0">
                <a:solidFill>
                  <a:schemeClr val="tx1"/>
                </a:solidFill>
              </a:rPr>
              <a:t>    MIN(Цена) AS Минимум</a:t>
            </a:r>
          </a:p>
          <a:p>
            <a:r>
              <a:rPr lang="ru-KZ" dirty="0">
                <a:solidFill>
                  <a:schemeClr val="tx1"/>
                </a:solidFill>
              </a:rPr>
              <a:t>FROM Товары;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68946B6-01A6-D894-8CA5-E84BEA5E0DCE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2576836269"/>
              </p:ext>
            </p:extLst>
          </p:nvPr>
        </p:nvGraphicFramePr>
        <p:xfrm>
          <a:off x="5584369" y="950976"/>
          <a:ext cx="6117773" cy="325090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013522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3104251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</a:tblGrid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Функция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6625341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COUNT()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Подсчитывает количество строк или непустых значений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0621062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SUM()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Считает сумму значений числового столбца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5238952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AVG()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Вычисляет среднее значение числового столбца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7894443"/>
                  </a:ext>
                </a:extLst>
              </a:tr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MAX()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Возвращает наибольшее значение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01869321"/>
                  </a:ext>
                </a:extLst>
              </a:tr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MIN()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Возвращает наименьшее значение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82963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COUNT() — количество строк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2D7C6E-A761-E438-55F1-41939A43875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95400" y="2590800"/>
            <a:ext cx="8011886" cy="3718557"/>
          </a:xfrm>
        </p:spPr>
        <p:txBody>
          <a:bodyPr/>
          <a:lstStyle/>
          <a:p>
            <a:r>
              <a:rPr lang="ru-KZ" b="1" dirty="0"/>
              <a:t>SELECT COUNT(*) FROM Заказы;</a:t>
            </a:r>
            <a:endParaRPr lang="ru-RU" b="1" dirty="0"/>
          </a:p>
          <a:p>
            <a:r>
              <a:rPr lang="ru-KZ" dirty="0"/>
              <a:t> Подсчитает общее количество строк в таблице.</a:t>
            </a:r>
          </a:p>
          <a:p>
            <a:endParaRPr lang="ru-RU" b="1" dirty="0"/>
          </a:p>
          <a:p>
            <a:r>
              <a:rPr lang="ru-KZ" b="1" dirty="0"/>
              <a:t>SELECT COUNT(Цена) FROM Товары;</a:t>
            </a:r>
          </a:p>
          <a:p>
            <a:r>
              <a:rPr lang="ru-KZ" dirty="0"/>
              <a:t> Подсчитает только строки, где Цена не равна NULL</a:t>
            </a: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SUM() — сумма значений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ru-KZ" b="1" dirty="0"/>
              <a:t>SELECT SUM(</a:t>
            </a:r>
            <a:r>
              <a:rPr lang="ru-KZ" b="1" dirty="0" err="1"/>
              <a:t>Сумма_заказа</a:t>
            </a:r>
            <a:r>
              <a:rPr lang="ru-KZ" b="1" dirty="0"/>
              <a:t>) FROM Заказы</a:t>
            </a:r>
            <a:r>
              <a:rPr lang="ru-KZ" dirty="0"/>
              <a:t>;</a:t>
            </a:r>
          </a:p>
          <a:p>
            <a:r>
              <a:rPr lang="ru-KZ" dirty="0"/>
              <a:t> Общая сумма всех заказов.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AVG() — среднее значение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9767694" cy="3718557"/>
          </a:xfrm>
        </p:spPr>
        <p:txBody>
          <a:bodyPr/>
          <a:lstStyle/>
          <a:p>
            <a:r>
              <a:rPr lang="ru-KZ" b="1" dirty="0"/>
              <a:t>SELECT AVG(Оценка) FROM Экзамены;</a:t>
            </a:r>
          </a:p>
          <a:p>
            <a:r>
              <a:rPr lang="ru-KZ" dirty="0"/>
              <a:t> Средняя оценка по экзаменам (NULL-значения не учитываются).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85807-6ABB-A76E-EBE1-62938F0F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MAX() и MIN() — максимум и минимум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47AFE0-1B41-27E6-6547-B69DFC194A7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9778580" cy="3718557"/>
          </a:xfrm>
        </p:spPr>
        <p:txBody>
          <a:bodyPr/>
          <a:lstStyle/>
          <a:p>
            <a:r>
              <a:rPr lang="ru-KZ" b="1" dirty="0"/>
              <a:t>SELECT MAX(Зарплата), MIN(Зарплата) FROM Сотрудники;</a:t>
            </a:r>
          </a:p>
          <a:p>
            <a:r>
              <a:rPr lang="ru-KZ" dirty="0"/>
              <a:t>Самая высокая и самая низкая зарплата.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108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6" y="403328"/>
            <a:ext cx="8066314" cy="1626225"/>
          </a:xfrm>
        </p:spPr>
        <p:txBody>
          <a:bodyPr/>
          <a:lstStyle/>
          <a:p>
            <a:r>
              <a:rPr lang="ru-KZ" sz="2800" dirty="0"/>
              <a:t>Поведение при удалении/обновлении: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08715" y="2024743"/>
            <a:ext cx="7140362" cy="3776672"/>
          </a:xfrm>
        </p:spPr>
        <p:txBody>
          <a:bodyPr>
            <a:normAutofit fontScale="92500" lnSpcReduction="10000"/>
          </a:bodyPr>
          <a:lstStyle/>
          <a:p>
            <a:r>
              <a:rPr lang="ru-KZ" dirty="0"/>
              <a:t>С помощью параметров ON DELETE и ON UPDATE можно задать поведение внешнего ключа:</a:t>
            </a:r>
          </a:p>
          <a:p>
            <a:pPr lvl="0"/>
            <a:r>
              <a:rPr lang="ru-KZ" dirty="0"/>
              <a:t>CASCADE — при удалении/изменении родительской строки изменяются и дочерние</a:t>
            </a:r>
          </a:p>
          <a:p>
            <a:pPr lvl="0"/>
            <a:r>
              <a:rPr lang="ru-KZ" dirty="0"/>
              <a:t>SET NULL — дочерние значения становятся NULL</a:t>
            </a:r>
          </a:p>
          <a:p>
            <a:pPr lvl="0"/>
            <a:r>
              <a:rPr lang="ru-KZ" dirty="0"/>
              <a:t>SET DEFAULT — устанавливается значение по умолчанию</a:t>
            </a:r>
          </a:p>
          <a:p>
            <a:pPr lvl="0"/>
            <a:r>
              <a:rPr lang="ru-KZ" dirty="0"/>
              <a:t>NO ACTION / RESTRICT — отклоняет операцию, если есть связанные записи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2B95B-0794-3D63-58AE-14D77BE4E28F}"/>
              </a:ext>
            </a:extLst>
          </p:cNvPr>
          <p:cNvSpPr txBox="1"/>
          <p:nvPr/>
        </p:nvSpPr>
        <p:spPr>
          <a:xfrm>
            <a:off x="130631" y="2732037"/>
            <a:ext cx="354874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FOREIGN KEY (</a:t>
            </a:r>
            <a:r>
              <a:rPr lang="ru-KZ" dirty="0" err="1"/>
              <a:t>Клиент_ID</a:t>
            </a:r>
            <a:r>
              <a:rPr lang="ru-KZ" dirty="0"/>
              <a:t>)</a:t>
            </a:r>
          </a:p>
          <a:p>
            <a:r>
              <a:rPr lang="ru-KZ" dirty="0"/>
              <a:t>REFERENCES Клиент(</a:t>
            </a:r>
            <a:r>
              <a:rPr lang="ru-KZ" dirty="0" err="1"/>
              <a:t>Клиент_ID</a:t>
            </a:r>
            <a:r>
              <a:rPr lang="ru-KZ" dirty="0"/>
              <a:t>)</a:t>
            </a:r>
          </a:p>
          <a:p>
            <a:r>
              <a:rPr lang="ru-KZ" dirty="0"/>
              <a:t>ON DELETE CASCADE</a:t>
            </a:r>
          </a:p>
          <a:p>
            <a:r>
              <a:rPr lang="ru-KZ" dirty="0"/>
              <a:t>ON UPDATE CASCADE</a:t>
            </a:r>
          </a:p>
          <a:p>
            <a:pPr algn="just"/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4BA449-4BC9-A9C6-93A6-F43CC0F92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511" y="1393926"/>
            <a:ext cx="7042570" cy="45719"/>
          </a:xfrm>
        </p:spPr>
        <p:txBody>
          <a:bodyPr/>
          <a:lstStyle/>
          <a:p>
            <a:r>
              <a:rPr lang="ru-KZ" dirty="0"/>
              <a:t>Использование с GROUP BY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5B7CEB-8C3B-D1EB-2823-F3A379309E5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393926"/>
            <a:ext cx="7042335" cy="4407489"/>
          </a:xfrm>
        </p:spPr>
        <p:txBody>
          <a:bodyPr>
            <a:normAutofit/>
          </a:bodyPr>
          <a:lstStyle/>
          <a:p>
            <a:r>
              <a:rPr lang="ru-KZ" dirty="0">
                <a:solidFill>
                  <a:schemeClr val="tx1"/>
                </a:solidFill>
              </a:rPr>
              <a:t>Агрегатные функции часто используются с оператором GROUP BY, который группирует строки по значениям одного или нескольких столбцов.</a:t>
            </a:r>
          </a:p>
          <a:p>
            <a:r>
              <a:rPr lang="ru-KZ" dirty="0">
                <a:solidFill>
                  <a:schemeClr val="tx1"/>
                </a:solidFill>
              </a:rPr>
              <a:t>Пример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KZ" dirty="0">
                <a:solidFill>
                  <a:schemeClr val="tx1"/>
                </a:solidFill>
              </a:rPr>
              <a:t>Средняя зарплата по каждому отделу</a:t>
            </a:r>
            <a:r>
              <a:rPr lang="ru-KZ" b="1" dirty="0">
                <a:solidFill>
                  <a:schemeClr val="tx1"/>
                </a:solidFill>
              </a:rPr>
              <a:t>:</a:t>
            </a:r>
            <a:endParaRPr lang="ru-KZ" dirty="0">
              <a:solidFill>
                <a:schemeClr val="tx1"/>
              </a:solidFill>
            </a:endParaRPr>
          </a:p>
          <a:p>
            <a:r>
              <a:rPr lang="ru-KZ" dirty="0">
                <a:solidFill>
                  <a:schemeClr val="tx1"/>
                </a:solidFill>
              </a:rPr>
              <a:t>SELECT Отдел, </a:t>
            </a:r>
            <a:r>
              <a:rPr lang="ru-KZ" b="1" dirty="0">
                <a:solidFill>
                  <a:schemeClr val="tx1"/>
                </a:solidFill>
              </a:rPr>
              <a:t>AVG</a:t>
            </a:r>
            <a:r>
              <a:rPr lang="ru-KZ" dirty="0">
                <a:solidFill>
                  <a:schemeClr val="tx1"/>
                </a:solidFill>
              </a:rPr>
              <a:t>(Зарплата)</a:t>
            </a:r>
          </a:p>
          <a:p>
            <a:r>
              <a:rPr lang="ru-KZ" dirty="0">
                <a:solidFill>
                  <a:schemeClr val="tx1"/>
                </a:solidFill>
              </a:rPr>
              <a:t>FROM Сотрудники</a:t>
            </a:r>
          </a:p>
          <a:p>
            <a:r>
              <a:rPr lang="ru-KZ" dirty="0">
                <a:solidFill>
                  <a:schemeClr val="tx1"/>
                </a:solidFill>
              </a:rPr>
              <a:t>GROUP BY Отдел;</a:t>
            </a:r>
          </a:p>
          <a:p>
            <a:r>
              <a:rPr lang="ru-KZ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394849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2303</TotalTime>
  <Words>457</Words>
  <Application>Microsoft Office PowerPoint</Application>
  <PresentationFormat>Широкоэкранный</PresentationFormat>
  <Paragraphs>77</Paragraphs>
  <Slides>12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Meiryo</vt:lpstr>
      <vt:lpstr>Aptos</vt:lpstr>
      <vt:lpstr>Arial</vt:lpstr>
      <vt:lpstr>Calibri</vt:lpstr>
      <vt:lpstr>Corbel</vt:lpstr>
      <vt:lpstr>Wingdings</vt:lpstr>
      <vt:lpstr>ShojiVTI</vt:lpstr>
      <vt:lpstr>Агрегатные функции SQL</vt:lpstr>
      <vt:lpstr>Агрегатные функции</vt:lpstr>
      <vt:lpstr> Основные агрегатные функции:</vt:lpstr>
      <vt:lpstr>COUNT() — количество строк</vt:lpstr>
      <vt:lpstr>SUM() — сумма значений</vt:lpstr>
      <vt:lpstr>AVG() — среднее значение</vt:lpstr>
      <vt:lpstr>MAX() и MIN() — максимум и минимум</vt:lpstr>
      <vt:lpstr>Поведение при удалении/обновлении:</vt:lpstr>
      <vt:lpstr>Использование с GROUP BY </vt:lpstr>
      <vt:lpstr>Использование с HAVING</vt:lpstr>
      <vt:lpstr>Презентация PowerPoint</vt:lpstr>
      <vt:lpstr>Примеры вопросов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8</cp:revision>
  <dcterms:created xsi:type="dcterms:W3CDTF">2025-06-29T15:56:56Z</dcterms:created>
  <dcterms:modified xsi:type="dcterms:W3CDTF">2025-10-29T13:58:06Z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